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Quattrocento Sans"/>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regular.fntdata"/><Relationship Id="rId25" Type="http://schemas.openxmlformats.org/officeDocument/2006/relationships/slide" Target="slides/slide20.xml"/><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e4a22bf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9e4a22bfb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e4a22bf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9e4a22bfb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d266d5611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8d266d5611_3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d266d5611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8d266d5611_3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d266d5611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8d266d5611_3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e4a22bf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9e4a22bfb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e4a22bfb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9e4a22bfb4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e4a22bfb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9e4a22bfb4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e4a22bfb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e4a22bfb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d266d561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8d266d5611_3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d266d5611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8d266d5611_3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d266d561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8d266d5611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ff14247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8ff142471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e4a22bf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9e4a22bf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e4a22bf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9e4a22bfb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d266d5611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8d266d5611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e0c715e8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4e0c715e85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8d266d5611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8d266d5611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2"/>
          <p:cNvPicPr preferRelativeResize="0"/>
          <p:nvPr/>
        </p:nvPicPr>
        <p:blipFill rotWithShape="1">
          <a:blip r:embed="rId2">
            <a:alphaModFix/>
          </a:blip>
          <a:srcRect b="0" l="72917" r="0" t="69259"/>
          <a:stretch/>
        </p:blipFill>
        <p:spPr>
          <a:xfrm>
            <a:off x="7286625" y="3562350"/>
            <a:ext cx="1857374" cy="1581152"/>
          </a:xfrm>
          <a:prstGeom prst="rect">
            <a:avLst/>
          </a:prstGeom>
          <a:noFill/>
          <a:ln>
            <a:noFill/>
          </a:ln>
        </p:spPr>
      </p:pic>
      <p:sp>
        <p:nvSpPr>
          <p:cNvPr id="13" name="Google Shape;13;p2"/>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Quattrocento Sans"/>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Clr>
                <a:srgbClr val="E9F7F6"/>
              </a:buClr>
              <a:buSzPts val="1800"/>
              <a:buNone/>
              <a:defRPr sz="1800">
                <a:solidFill>
                  <a:srgbClr val="E9F7F6"/>
                </a:solidFill>
              </a:defRPr>
            </a:lvl1pPr>
            <a:lvl2pPr lvl="1" algn="ctr">
              <a:lnSpc>
                <a:spcPct val="90000"/>
              </a:lnSpc>
              <a:spcBef>
                <a:spcPts val="400"/>
              </a:spcBef>
              <a:spcAft>
                <a:spcPts val="0"/>
              </a:spcAft>
              <a:buClr>
                <a:schemeClr val="dk1"/>
              </a:buClr>
              <a:buSzPts val="2100"/>
              <a:buNone/>
              <a:defRPr sz="21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500"/>
              <a:buNone/>
              <a:defRPr sz="1500"/>
            </a:lvl4pPr>
            <a:lvl5pPr lvl="4" algn="ctr">
              <a:lnSpc>
                <a:spcPct val="90000"/>
              </a:lnSpc>
              <a:spcBef>
                <a:spcPts val="400"/>
              </a:spcBef>
              <a:spcAft>
                <a:spcPts val="0"/>
              </a:spcAft>
              <a:buClr>
                <a:schemeClr val="dk1"/>
              </a:buClr>
              <a:buSzPts val="1500"/>
              <a:buNone/>
              <a:defRPr sz="1500"/>
            </a:lvl5pPr>
            <a:lvl6pPr lvl="5" algn="ctr">
              <a:lnSpc>
                <a:spcPct val="100000"/>
              </a:lnSpc>
              <a:spcBef>
                <a:spcPts val="300"/>
              </a:spcBef>
              <a:spcAft>
                <a:spcPts val="0"/>
              </a:spcAft>
              <a:buClr>
                <a:schemeClr val="dk1"/>
              </a:buClr>
              <a:buSzPts val="1500"/>
              <a:buNone/>
              <a:defRPr sz="1500"/>
            </a:lvl6pPr>
            <a:lvl7pPr lvl="6" algn="ctr">
              <a:lnSpc>
                <a:spcPct val="100000"/>
              </a:lnSpc>
              <a:spcBef>
                <a:spcPts val="300"/>
              </a:spcBef>
              <a:spcAft>
                <a:spcPts val="0"/>
              </a:spcAft>
              <a:buClr>
                <a:schemeClr val="dk1"/>
              </a:buClr>
              <a:buSzPts val="1500"/>
              <a:buNone/>
              <a:defRPr sz="1500"/>
            </a:lvl7pPr>
            <a:lvl8pPr lvl="7" algn="ctr">
              <a:lnSpc>
                <a:spcPct val="100000"/>
              </a:lnSpc>
              <a:spcBef>
                <a:spcPts val="300"/>
              </a:spcBef>
              <a:spcAft>
                <a:spcPts val="0"/>
              </a:spcAft>
              <a:buClr>
                <a:schemeClr val="dk1"/>
              </a:buClr>
              <a:buSzPts val="1500"/>
              <a:buNone/>
              <a:defRPr sz="1500"/>
            </a:lvl8pPr>
            <a:lvl9pPr lvl="8" algn="ctr">
              <a:lnSpc>
                <a:spcPct val="100000"/>
              </a:lnSpc>
              <a:spcBef>
                <a:spcPts val="300"/>
              </a:spcBef>
              <a:spcAft>
                <a:spcPts val="0"/>
              </a:spcAft>
              <a:buClr>
                <a:schemeClr val="dk1"/>
              </a:buClr>
              <a:buSzPts val="1500"/>
              <a:buNone/>
              <a:defRPr sz="1500"/>
            </a:lvl9pPr>
          </a:lstStyle>
          <a:p/>
        </p:txBody>
      </p:sp>
      <p:sp>
        <p:nvSpPr>
          <p:cNvPr id="15" name="Google Shape;15;p2"/>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2"/>
          <p:cNvPicPr preferRelativeResize="0"/>
          <p:nvPr/>
        </p:nvPicPr>
        <p:blipFill rotWithShape="1">
          <a:blip r:embed="rId3">
            <a:alphaModFix/>
          </a:blip>
          <a:srcRect b="0" l="0" r="0" t="0"/>
          <a:stretch/>
        </p:blipFill>
        <p:spPr>
          <a:xfrm>
            <a:off x="685800" y="3401088"/>
            <a:ext cx="2260623" cy="12441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91" name="Google Shape;91;p11"/>
          <p:cNvSpPr txBox="1"/>
          <p:nvPr>
            <p:ph type="title"/>
          </p:nvPr>
        </p:nvSpPr>
        <p:spPr>
          <a:xfrm>
            <a:off x="630936" y="342900"/>
            <a:ext cx="2949000" cy="120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1"/>
          <p:cNvSpPr/>
          <p:nvPr>
            <p:ph idx="2" type="pic"/>
          </p:nvPr>
        </p:nvSpPr>
        <p:spPr>
          <a:xfrm>
            <a:off x="3886200" y="742950"/>
            <a:ext cx="4629000" cy="3657600"/>
          </a:xfrm>
          <a:prstGeom prst="rect">
            <a:avLst/>
          </a:prstGeom>
          <a:noFill/>
          <a:ln>
            <a:noFill/>
          </a:ln>
        </p:spPr>
      </p:sp>
      <p:sp>
        <p:nvSpPr>
          <p:cNvPr id="93" name="Google Shape;93;p11"/>
          <p:cNvSpPr txBox="1"/>
          <p:nvPr>
            <p:ph idx="1" type="body"/>
          </p:nvPr>
        </p:nvSpPr>
        <p:spPr>
          <a:xfrm>
            <a:off x="630936" y="1543050"/>
            <a:ext cx="2949000" cy="2857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94" name="Google Shape;94;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1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97" name="Google Shape;97;p11"/>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98" name="Google Shape;98;p11"/>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01" name="Google Shape;101;p12"/>
          <p:cNvSpPr txBox="1"/>
          <p:nvPr>
            <p:ph idx="1" type="body"/>
          </p:nvPr>
        </p:nvSpPr>
        <p:spPr>
          <a:xfrm rot="5400000">
            <a:off x="2777646" y="-1107913"/>
            <a:ext cx="35991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2" name="Google Shape;102;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2"/>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06" name="Google Shape;106;p12"/>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07" name="Google Shape;107;p12"/>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8" name="Shape 108"/>
        <p:cNvGrpSpPr/>
        <p:nvPr/>
      </p:nvGrpSpPr>
      <p:grpSpPr>
        <a:xfrm>
          <a:off x="0" y="0"/>
          <a:ext cx="0" cy="0"/>
          <a:chOff x="0" y="0"/>
          <a:chExt cx="0" cy="0"/>
        </a:xfrm>
      </p:grpSpPr>
      <p:sp>
        <p:nvSpPr>
          <p:cNvPr id="109" name="Google Shape;109;p13"/>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13"/>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1" name="Google Shape;111;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1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3"/>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17" name="Google Shape;117;p14"/>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18" name="Google Shape;118;p14"/>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9" name="Google Shape;119;p14"/>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20" name="Google Shape;120;p14"/>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1" name="Google Shape;12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1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25" name="Google Shape;125;p1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1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29" name="Google Shape;129;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1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33" name="Google Shape;133;p1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1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37" name="Google Shape;137;p16"/>
          <p:cNvSpPr txBox="1"/>
          <p:nvPr>
            <p:ph idx="1" type="body"/>
          </p:nvPr>
        </p:nvSpPr>
        <p:spPr>
          <a:xfrm>
            <a:off x="3886200" y="742950"/>
            <a:ext cx="4629000" cy="36576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38" name="Google Shape;138;p16"/>
          <p:cNvSpPr txBox="1"/>
          <p:nvPr>
            <p:ph idx="2" type="body"/>
          </p:nvPr>
        </p:nvSpPr>
        <p:spPr>
          <a:xfrm>
            <a:off x="630936" y="1643745"/>
            <a:ext cx="2949000" cy="275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39" name="Google Shape;13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1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43" name="Google Shape;143;p16"/>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16"/>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47" name="Google Shape;147;p17"/>
          <p:cNvSpPr/>
          <p:nvPr>
            <p:ph idx="2" type="pic"/>
          </p:nvPr>
        </p:nvSpPr>
        <p:spPr>
          <a:xfrm>
            <a:off x="3886200" y="742950"/>
            <a:ext cx="4629000" cy="3657600"/>
          </a:xfrm>
          <a:prstGeom prst="rect">
            <a:avLst/>
          </a:prstGeom>
          <a:noFill/>
          <a:ln>
            <a:noFill/>
          </a:ln>
        </p:spPr>
      </p:sp>
      <p:sp>
        <p:nvSpPr>
          <p:cNvPr id="148" name="Google Shape;14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1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7"/>
          <p:cNvSpPr txBox="1"/>
          <p:nvPr>
            <p:ph idx="1" type="body"/>
          </p:nvPr>
        </p:nvSpPr>
        <p:spPr>
          <a:xfrm>
            <a:off x="630936" y="1643745"/>
            <a:ext cx="2949000" cy="275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52" name="Google Shape;152;p17"/>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53" name="Google Shape;153;p17"/>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1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157" name="Google Shape;157;p18"/>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58" name="Google Shape;15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62" name="Google Shape;162;p1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18"/>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21" name="Google Shape;21;p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
          <p:cNvSpPr txBox="1"/>
          <p:nvPr>
            <p:ph idx="1" type="body"/>
          </p:nvPr>
        </p:nvSpPr>
        <p:spPr>
          <a:xfrm>
            <a:off x="633845" y="1035887"/>
            <a:ext cx="7886700" cy="3599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3" name="Google Shape;23;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6" name="Google Shape;26;p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27" name="Google Shape;27;p3"/>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30" name="Google Shape;30;p4"/>
          <p:cNvSpPr txBox="1"/>
          <p:nvPr>
            <p:ph idx="1" type="body"/>
          </p:nvPr>
        </p:nvSpPr>
        <p:spPr>
          <a:xfrm>
            <a:off x="685799" y="1035886"/>
            <a:ext cx="3834300" cy="3599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1" name="Google Shape;31;p4"/>
          <p:cNvSpPr txBox="1"/>
          <p:nvPr>
            <p:ph idx="2" type="body"/>
          </p:nvPr>
        </p:nvSpPr>
        <p:spPr>
          <a:xfrm>
            <a:off x="4683577" y="1035886"/>
            <a:ext cx="3828900" cy="3599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2" name="Google Shape;32;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4"/>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6" name="Google Shape;36;p4"/>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37" name="Google Shape;37;p4"/>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40" name="Google Shape;40;p5"/>
          <p:cNvSpPr txBox="1"/>
          <p:nvPr>
            <p:ph idx="1" type="body"/>
          </p:nvPr>
        </p:nvSpPr>
        <p:spPr>
          <a:xfrm>
            <a:off x="633845" y="1035887"/>
            <a:ext cx="3886200" cy="3599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41" name="Google Shape;41;p5"/>
          <p:cNvSpPr txBox="1"/>
          <p:nvPr>
            <p:ph idx="2" type="body"/>
          </p:nvPr>
        </p:nvSpPr>
        <p:spPr>
          <a:xfrm>
            <a:off x="4629150" y="1035887"/>
            <a:ext cx="3886200" cy="3599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42" name="Google Shape;42;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5"/>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46" name="Google Shape;46;p5"/>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47" name="Google Shape;47;p5"/>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50" name="Google Shape;50;p6"/>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EADA7"/>
              </a:buClr>
              <a:buSzPts val="4500"/>
              <a:buFont typeface="Quattrocento Sans"/>
              <a:buNone/>
              <a:defRPr b="0"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6"/>
          <p:cNvSpPr txBox="1"/>
          <p:nvPr>
            <p:ph idx="1" type="body"/>
          </p:nvPr>
        </p:nvSpPr>
        <p:spPr>
          <a:xfrm>
            <a:off x="623888" y="3414475"/>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3F3F3F"/>
              </a:buClr>
              <a:buSzPts val="1800"/>
              <a:buNone/>
              <a:defRPr sz="1800">
                <a:solidFill>
                  <a:srgbClr val="3F3F3F"/>
                </a:solidFill>
              </a:defRPr>
            </a:lvl1pPr>
            <a:lvl2pPr indent="-228600" lvl="1" marL="914400" algn="l">
              <a:lnSpc>
                <a:spcPct val="90000"/>
              </a:lnSpc>
              <a:spcBef>
                <a:spcPts val="400"/>
              </a:spcBef>
              <a:spcAft>
                <a:spcPts val="0"/>
              </a:spcAft>
              <a:buClr>
                <a:srgbClr val="888888"/>
              </a:buClr>
              <a:buSzPts val="1400"/>
              <a:buNone/>
              <a:defRPr sz="1400">
                <a:solidFill>
                  <a:srgbClr val="888888"/>
                </a:solidFill>
              </a:defRPr>
            </a:lvl2pPr>
            <a:lvl3pPr indent="-228600" lvl="2" marL="1371600" algn="l">
              <a:lnSpc>
                <a:spcPct val="90000"/>
              </a:lnSpc>
              <a:spcBef>
                <a:spcPts val="400"/>
              </a:spcBef>
              <a:spcAft>
                <a:spcPts val="0"/>
              </a:spcAft>
              <a:buClr>
                <a:srgbClr val="888888"/>
              </a:buClr>
              <a:buSzPts val="1200"/>
              <a:buNone/>
              <a:defRPr sz="1200">
                <a:solidFill>
                  <a:srgbClr val="888888"/>
                </a:solidFill>
              </a:defRPr>
            </a:lvl3pPr>
            <a:lvl4pPr indent="-228600" lvl="3" marL="1828800" algn="l">
              <a:lnSpc>
                <a:spcPct val="90000"/>
              </a:lnSpc>
              <a:spcBef>
                <a:spcPts val="400"/>
              </a:spcBef>
              <a:spcAft>
                <a:spcPts val="0"/>
              </a:spcAft>
              <a:buClr>
                <a:srgbClr val="888888"/>
              </a:buClr>
              <a:buSzPts val="1100"/>
              <a:buNone/>
              <a:defRPr sz="1100">
                <a:solidFill>
                  <a:srgbClr val="888888"/>
                </a:solidFill>
              </a:defRPr>
            </a:lvl4pPr>
            <a:lvl5pPr indent="-228600" lvl="4" marL="2286000" algn="l">
              <a:lnSpc>
                <a:spcPct val="90000"/>
              </a:lnSpc>
              <a:spcBef>
                <a:spcPts val="4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52" name="Google Shape;5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57" name="Google Shape;57;p7"/>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58" name="Google Shape;58;p7"/>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9" name="Google Shape;59;p7"/>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60" name="Google Shape;60;p7"/>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1" name="Google Shape;61;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7"/>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5" name="Google Shape;65;p7"/>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66" name="Google Shape;66;p7"/>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69" name="Google Shape;69;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EADA7"/>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73" name="Google Shape;73;p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74" name="Google Shape;74;p8"/>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72690" r="0" t="69862"/>
          <a:stretch/>
        </p:blipFill>
        <p:spPr>
          <a:xfrm>
            <a:off x="7271061" y="3592286"/>
            <a:ext cx="1872937" cy="1551215"/>
          </a:xfrm>
          <a:prstGeom prst="rect">
            <a:avLst/>
          </a:prstGeom>
          <a:noFill/>
          <a:ln>
            <a:noFill/>
          </a:ln>
        </p:spPr>
      </p:pic>
      <p:sp>
        <p:nvSpPr>
          <p:cNvPr id="81" name="Google Shape;81;p10"/>
          <p:cNvSpPr txBox="1"/>
          <p:nvPr>
            <p:ph type="title"/>
          </p:nvPr>
        </p:nvSpPr>
        <p:spPr>
          <a:xfrm>
            <a:off x="630936" y="342900"/>
            <a:ext cx="2949000" cy="120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3EADA7"/>
              </a:buClr>
              <a:buSzPts val="2400"/>
              <a:buFont typeface="Quattrocento Sans"/>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0"/>
          <p:cNvSpPr txBox="1"/>
          <p:nvPr>
            <p:ph idx="1" type="body"/>
          </p:nvPr>
        </p:nvSpPr>
        <p:spPr>
          <a:xfrm>
            <a:off x="3886200" y="742950"/>
            <a:ext cx="4629000" cy="36576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83" name="Google Shape;83;p10"/>
          <p:cNvSpPr txBox="1"/>
          <p:nvPr>
            <p:ph idx="2" type="body"/>
          </p:nvPr>
        </p:nvSpPr>
        <p:spPr>
          <a:xfrm>
            <a:off x="630936" y="1543049"/>
            <a:ext cx="2949000" cy="2857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84" name="Google Shape;84;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1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0"/>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10"/>
          <p:cNvPicPr preferRelativeResize="0"/>
          <p:nvPr/>
        </p:nvPicPr>
        <p:blipFill rotWithShape="1">
          <a:blip r:embed="rId3">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3.jpg"/><Relationship Id="rId5" Type="http://schemas.openxmlformats.org/officeDocument/2006/relationships/image" Target="../media/image17.jpg"/><Relationship Id="rId6" Type="http://schemas.openxmlformats.org/officeDocument/2006/relationships/image" Target="../media/image20.png"/><Relationship Id="rId7"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iieta.org/journals/isi/paper/10.18280/isi.270109"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ieeexplore.ieee.org/stamp/stamp.jsp?tp=&amp;arnumber=10010426"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s3.amazonaws.com/udacity-sdc/Vehicle_Tracking/vehicles.zip" TargetMode="External"/><Relationship Id="rId4" Type="http://schemas.openxmlformats.org/officeDocument/2006/relationships/hyperlink" Target="https://s3.amazonaws.com/udacity-sdc/Vehicle_Tracking/non-vehicles.zip" TargetMode="External"/><Relationship Id="rId5" Type="http://schemas.openxmlformats.org/officeDocument/2006/relationships/image" Target="../media/image29.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datasets/sarthakvajpayee/ai-indian-license-plate-recognition-data/download?datasetVersionNumber=1" TargetMode="External"/><Relationship Id="rId4" Type="http://schemas.openxmlformats.org/officeDocument/2006/relationships/hyperlink" Target="https://www.kaggle.com/datasets/valentynsichkar/traffic-signs-preprocessed" TargetMode="External"/><Relationship Id="rId5" Type="http://schemas.openxmlformats.org/officeDocument/2006/relationships/image" Target="../media/image19.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hyperlink" Target="https://towardsdatascience.com/hog-histogram-of-oriented-gradients-67ecd887675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ctrTitle"/>
          </p:nvPr>
        </p:nvSpPr>
        <p:spPr>
          <a:xfrm>
            <a:off x="579450" y="775225"/>
            <a:ext cx="7985100" cy="14064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SzPts val="4100"/>
              <a:buNone/>
            </a:pPr>
            <a:r>
              <a:rPr lang="en"/>
              <a:t>Traffic Violation Detection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699350" y="318650"/>
            <a:ext cx="65166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Methodology tested after mid-sem evaluation </a:t>
            </a:r>
            <a:endParaRPr b="1" sz="2200">
              <a:solidFill>
                <a:schemeClr val="dk1"/>
              </a:solidFill>
            </a:endParaRPr>
          </a:p>
        </p:txBody>
      </p:sp>
      <p:sp>
        <p:nvSpPr>
          <p:cNvPr id="238" name="Google Shape;238;p28"/>
          <p:cNvSpPr txBox="1"/>
          <p:nvPr/>
        </p:nvSpPr>
        <p:spPr>
          <a:xfrm>
            <a:off x="645750" y="1149150"/>
            <a:ext cx="7770900" cy="36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We use the </a:t>
            </a:r>
            <a:r>
              <a:rPr b="1" lang="en" sz="1100">
                <a:solidFill>
                  <a:schemeClr val="dk1"/>
                </a:solidFill>
                <a:latin typeface="Times New Roman"/>
                <a:ea typeface="Times New Roman"/>
                <a:cs typeface="Times New Roman"/>
                <a:sym typeface="Times New Roman"/>
              </a:rPr>
              <a:t>CNN </a:t>
            </a:r>
            <a:r>
              <a:rPr lang="en" sz="1100">
                <a:solidFill>
                  <a:schemeClr val="dk1"/>
                </a:solidFill>
                <a:latin typeface="Times New Roman"/>
                <a:ea typeface="Times New Roman"/>
                <a:cs typeface="Times New Roman"/>
                <a:sym typeface="Times New Roman"/>
              </a:rPr>
              <a:t>model for training the dataset of vehicles, as they are theoretically more reliable for classification based prediction.</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Model Architecture: </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model starts with a dense layer of 512 neurons using ReLU activation.</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A dropout layer is added to prevent overfitting by randomly dropping 50% of the neurons during training.</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Another dense layer with 128 neurons and ReLU activation follows.</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Finally, a dense layer with a single neuron and sigmoid activation is added for binary classification.	</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Compilation:</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model is compiled using the Adam optimizer and binary crossentropy loss, which is suitable for binary classification tasks.</a:t>
            </a:r>
            <a:endParaRPr sz="11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Training:</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model is trained on the training data (X_train and y_train) for 10 epochs with a batch size of 32.</a:t>
            </a:r>
            <a:endParaRPr sz="11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Evaluation:</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test set (X_test and y_test) is used to evaluate the model's performance.</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Test loss and accuracy are printed.</a:t>
            </a:r>
            <a:endParaRPr sz="11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Prediction and F1 Score:</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model predicts labels for the test set, and predictions are thresholded at 0.5.</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F1 score is computed using the predicted and true labels.</a:t>
            </a:r>
            <a:endParaRPr sz="1100">
              <a:solidFill>
                <a:schemeClr val="dk1"/>
              </a:solidFill>
              <a:latin typeface="Times New Roman"/>
              <a:ea typeface="Times New Roman"/>
              <a:cs typeface="Times New Roman"/>
              <a:sym typeface="Times New Roman"/>
            </a:endParaRPr>
          </a:p>
        </p:txBody>
      </p:sp>
      <p:sp>
        <p:nvSpPr>
          <p:cNvPr id="239" name="Google Shape;239;p28"/>
          <p:cNvSpPr txBox="1"/>
          <p:nvPr/>
        </p:nvSpPr>
        <p:spPr>
          <a:xfrm>
            <a:off x="275075" y="1880450"/>
            <a:ext cx="803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nvSpPr>
        <p:spPr>
          <a:xfrm>
            <a:off x="699350" y="318650"/>
            <a:ext cx="65166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Methodology tested after mid-sem evaluation </a:t>
            </a:r>
            <a:endParaRPr b="1" sz="2200">
              <a:solidFill>
                <a:schemeClr val="dk1"/>
              </a:solidFill>
            </a:endParaRPr>
          </a:p>
        </p:txBody>
      </p:sp>
      <p:sp>
        <p:nvSpPr>
          <p:cNvPr id="245" name="Google Shape;245;p29"/>
          <p:cNvSpPr txBox="1"/>
          <p:nvPr/>
        </p:nvSpPr>
        <p:spPr>
          <a:xfrm>
            <a:off x="645750" y="1149150"/>
            <a:ext cx="7770900" cy="215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M</a:t>
            </a:r>
            <a:r>
              <a:rPr lang="en" sz="1100">
                <a:solidFill>
                  <a:schemeClr val="dk1"/>
                </a:solidFill>
                <a:latin typeface="Times New Roman"/>
                <a:ea typeface="Times New Roman"/>
                <a:cs typeface="Times New Roman"/>
                <a:sym typeface="Times New Roman"/>
              </a:rPr>
              <a:t>odel for training the dataset of License plate</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pre-trained Haar Cascade classifier (plate_cascade) to detect license plates.</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segment_characters function takes a detected license plate image, processes it to enhance character visibility, and then uses contour detection to segment individual characters.</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CNN (convolutional layer, max pooling, dropout, and dense layers) function of Keras library </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The model is compiled using the sparse categorical cross-entropy loss function and the Adam optimizer with a specified learning rate.</a:t>
            </a:r>
            <a:endParaRPr sz="11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100">
                <a:solidFill>
                  <a:schemeClr val="dk1"/>
                </a:solidFill>
                <a:latin typeface="Times New Roman"/>
                <a:ea typeface="Times New Roman"/>
                <a:cs typeface="Times New Roman"/>
                <a:sym typeface="Times New Roman"/>
              </a:rPr>
              <a:t>Custom F1 score functions (f1score and custom_f1score) are defined for model evaluation.</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The CNN model is trained using the fit_generator method with training and validation data generators. Training stops if the validation custom F1 score exceeds 0.99.</a:t>
            </a:r>
            <a:endParaRPr sz="1100">
              <a:solidFill>
                <a:schemeClr val="dk1"/>
              </a:solidFill>
              <a:latin typeface="Times New Roman"/>
              <a:ea typeface="Times New Roman"/>
              <a:cs typeface="Times New Roman"/>
              <a:sym typeface="Times New Roman"/>
            </a:endParaRPr>
          </a:p>
        </p:txBody>
      </p:sp>
      <p:sp>
        <p:nvSpPr>
          <p:cNvPr id="246" name="Google Shape;246;p29"/>
          <p:cNvSpPr txBox="1"/>
          <p:nvPr/>
        </p:nvSpPr>
        <p:spPr>
          <a:xfrm>
            <a:off x="527800" y="3231900"/>
            <a:ext cx="77709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We use the </a:t>
            </a:r>
            <a:r>
              <a:rPr b="1" lang="en" sz="1100">
                <a:solidFill>
                  <a:schemeClr val="dk1"/>
                </a:solidFill>
                <a:latin typeface="Times New Roman"/>
                <a:ea typeface="Times New Roman"/>
                <a:cs typeface="Times New Roman"/>
                <a:sym typeface="Times New Roman"/>
              </a:rPr>
              <a:t>CNN </a:t>
            </a:r>
            <a:r>
              <a:rPr lang="en" sz="1100">
                <a:solidFill>
                  <a:schemeClr val="dk1"/>
                </a:solidFill>
                <a:latin typeface="Times New Roman"/>
                <a:ea typeface="Times New Roman"/>
                <a:cs typeface="Times New Roman"/>
                <a:sym typeface="Times New Roman"/>
              </a:rPr>
              <a:t>model for training the pre-processed dataset of Sign Recognition</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Model Architecture: </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Creates a Sequential model using Keras.</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Adds a 2D convolutional layer with 32 filters, a kernel size of 3x3, 'same' padding, and ReLU activation.</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Adds a 2D max pooling layer with a pool size of 2x2.</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Flattens the output to a 1D array.</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Adds a dense layer with 500 units and ReLU activation.</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Adds the output layer with 43 units (assuming it's a classification task) and softmax activation.</a:t>
            </a:r>
            <a:endParaRPr sz="11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Compiles the model using the Adam optimizer and categorical cross-entropy loss.</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nvSpPr>
        <p:spPr>
          <a:xfrm>
            <a:off x="634400" y="353250"/>
            <a:ext cx="5019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Results &amp; Analysis for SVM and Regression</a:t>
            </a:r>
            <a:endParaRPr b="1" sz="1800">
              <a:solidFill>
                <a:schemeClr val="dk1"/>
              </a:solidFill>
            </a:endParaRPr>
          </a:p>
        </p:txBody>
      </p:sp>
      <p:pic>
        <p:nvPicPr>
          <p:cNvPr id="252" name="Google Shape;252;p30"/>
          <p:cNvPicPr preferRelativeResize="0"/>
          <p:nvPr/>
        </p:nvPicPr>
        <p:blipFill rotWithShape="1">
          <a:blip r:embed="rId3">
            <a:alphaModFix/>
          </a:blip>
          <a:srcRect b="0" l="0" r="1603" t="0"/>
          <a:stretch/>
        </p:blipFill>
        <p:spPr>
          <a:xfrm>
            <a:off x="4721350" y="1105025"/>
            <a:ext cx="3909900" cy="1986789"/>
          </a:xfrm>
          <a:prstGeom prst="rect">
            <a:avLst/>
          </a:prstGeom>
          <a:noFill/>
          <a:ln>
            <a:noFill/>
          </a:ln>
        </p:spPr>
      </p:pic>
      <p:sp>
        <p:nvSpPr>
          <p:cNvPr id="253" name="Google Shape;253;p30"/>
          <p:cNvSpPr txBox="1"/>
          <p:nvPr/>
        </p:nvSpPr>
        <p:spPr>
          <a:xfrm>
            <a:off x="443250" y="1105013"/>
            <a:ext cx="3000000" cy="48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None/>
            </a:pPr>
            <a:r>
              <a:t/>
            </a:r>
            <a:endParaRPr b="1" sz="1600"/>
          </a:p>
          <a:p>
            <a:pPr indent="0" lvl="0" marL="457200" rtl="0" algn="l">
              <a:lnSpc>
                <a:spcPct val="115000"/>
              </a:lnSpc>
              <a:spcBef>
                <a:spcPts val="0"/>
              </a:spcBef>
              <a:spcAft>
                <a:spcPts val="0"/>
              </a:spcAft>
              <a:buNone/>
            </a:pPr>
            <a:r>
              <a:t/>
            </a:r>
            <a:endParaRPr b="1" sz="1600"/>
          </a:p>
          <a:p>
            <a:pPr indent="0" lvl="0" marL="457200" rtl="0" algn="l">
              <a:lnSpc>
                <a:spcPct val="115000"/>
              </a:lnSpc>
              <a:spcBef>
                <a:spcPts val="0"/>
              </a:spcBef>
              <a:spcAft>
                <a:spcPts val="0"/>
              </a:spcAft>
              <a:buNone/>
            </a:pPr>
            <a:r>
              <a:t/>
            </a:r>
            <a:endParaRPr sz="1100"/>
          </a:p>
        </p:txBody>
      </p:sp>
      <p:pic>
        <p:nvPicPr>
          <p:cNvPr id="254" name="Google Shape;254;p30"/>
          <p:cNvPicPr preferRelativeResize="0"/>
          <p:nvPr/>
        </p:nvPicPr>
        <p:blipFill rotWithShape="1">
          <a:blip r:embed="rId4">
            <a:alphaModFix/>
          </a:blip>
          <a:srcRect b="39584" l="18109" r="53204" t="46069"/>
          <a:stretch/>
        </p:blipFill>
        <p:spPr>
          <a:xfrm>
            <a:off x="306775" y="1475176"/>
            <a:ext cx="3969775" cy="1246500"/>
          </a:xfrm>
          <a:prstGeom prst="rect">
            <a:avLst/>
          </a:prstGeom>
          <a:noFill/>
          <a:ln>
            <a:noFill/>
          </a:ln>
        </p:spPr>
      </p:pic>
      <p:sp>
        <p:nvSpPr>
          <p:cNvPr id="255" name="Google Shape;255;p30"/>
          <p:cNvSpPr txBox="1"/>
          <p:nvPr/>
        </p:nvSpPr>
        <p:spPr>
          <a:xfrm>
            <a:off x="379525" y="3238000"/>
            <a:ext cx="3447000" cy="93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LR accuracy = 0.6044</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SVC accuracy = 0.6962</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SVC has better accuracy than LR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56" name="Google Shape;256;p30"/>
          <p:cNvSpPr txBox="1"/>
          <p:nvPr/>
        </p:nvSpPr>
        <p:spPr>
          <a:xfrm>
            <a:off x="5052400" y="3515000"/>
            <a:ext cx="3447000" cy="134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The HOG descriptor will capture information about the edges and gradients in different parts of the image, emphasizing features that are characteristic of the object (vehicle)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rotWithShape="1">
          <a:blip r:embed="rId3">
            <a:alphaModFix/>
          </a:blip>
          <a:srcRect b="50492" l="0" r="0" t="0"/>
          <a:stretch/>
        </p:blipFill>
        <p:spPr>
          <a:xfrm>
            <a:off x="2028800" y="1042814"/>
            <a:ext cx="4961811" cy="1746885"/>
          </a:xfrm>
          <a:prstGeom prst="rect">
            <a:avLst/>
          </a:prstGeom>
          <a:noFill/>
          <a:ln>
            <a:noFill/>
          </a:ln>
        </p:spPr>
      </p:pic>
      <p:sp>
        <p:nvSpPr>
          <p:cNvPr id="262" name="Google Shape;262;p31"/>
          <p:cNvSpPr txBox="1"/>
          <p:nvPr/>
        </p:nvSpPr>
        <p:spPr>
          <a:xfrm>
            <a:off x="634400" y="353250"/>
            <a:ext cx="56880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Results &amp; Analysis for SVM and Regression</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sp>
        <p:nvSpPr>
          <p:cNvPr id="263" name="Google Shape;263;p31"/>
          <p:cNvSpPr txBox="1"/>
          <p:nvPr/>
        </p:nvSpPr>
        <p:spPr>
          <a:xfrm>
            <a:off x="1107600" y="3025200"/>
            <a:ext cx="7080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For color images, each color channel can be treated independently, and HOG features can be computed for each channel separately. This means that for an RGB image, you would compute HOG features for the Red, Green, and Blue channels separately.</a:t>
            </a:r>
            <a:endParaRPr>
              <a:solidFill>
                <a:schemeClr val="dk1"/>
              </a:solidFill>
              <a:latin typeface="Calibri"/>
              <a:ea typeface="Calibri"/>
              <a:cs typeface="Calibri"/>
              <a:sym typeface="Calibri"/>
            </a:endParaRPr>
          </a:p>
        </p:txBody>
      </p:sp>
      <p:sp>
        <p:nvSpPr>
          <p:cNvPr id="264" name="Google Shape;264;p31"/>
          <p:cNvSpPr txBox="1"/>
          <p:nvPr/>
        </p:nvSpPr>
        <p:spPr>
          <a:xfrm>
            <a:off x="1132050" y="3856500"/>
            <a:ext cx="6879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Computing HOG features independently for each color channel in a color image provides additional information about the spatial distribution of gradients and edges in different color channels. This can be beneficial in various computer vision tasks.</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627475" y="339400"/>
            <a:ext cx="7106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Results &amp; Analysis for SVM and Regression</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pic>
        <p:nvPicPr>
          <p:cNvPr id="270" name="Google Shape;270;p32"/>
          <p:cNvPicPr preferRelativeResize="0"/>
          <p:nvPr/>
        </p:nvPicPr>
        <p:blipFill rotWithShape="1">
          <a:blip r:embed="rId3">
            <a:alphaModFix/>
          </a:blip>
          <a:srcRect b="29478" l="0" r="30118" t="8184"/>
          <a:stretch/>
        </p:blipFill>
        <p:spPr>
          <a:xfrm>
            <a:off x="256225" y="1257350"/>
            <a:ext cx="4083000" cy="2271400"/>
          </a:xfrm>
          <a:prstGeom prst="rect">
            <a:avLst/>
          </a:prstGeom>
          <a:noFill/>
          <a:ln>
            <a:noFill/>
          </a:ln>
        </p:spPr>
      </p:pic>
      <p:pic>
        <p:nvPicPr>
          <p:cNvPr id="271" name="Google Shape;271;p32"/>
          <p:cNvPicPr preferRelativeResize="0"/>
          <p:nvPr/>
        </p:nvPicPr>
        <p:blipFill rotWithShape="1">
          <a:blip r:embed="rId4">
            <a:alphaModFix/>
          </a:blip>
          <a:srcRect b="20711" l="0" r="61578" t="27728"/>
          <a:stretch/>
        </p:blipFill>
        <p:spPr>
          <a:xfrm>
            <a:off x="4707675" y="1257350"/>
            <a:ext cx="4083000" cy="2271399"/>
          </a:xfrm>
          <a:prstGeom prst="rect">
            <a:avLst/>
          </a:prstGeom>
          <a:noFill/>
          <a:ln>
            <a:noFill/>
          </a:ln>
        </p:spPr>
      </p:pic>
      <p:sp>
        <p:nvSpPr>
          <p:cNvPr id="272" name="Google Shape;272;p32"/>
          <p:cNvSpPr txBox="1"/>
          <p:nvPr/>
        </p:nvSpPr>
        <p:spPr>
          <a:xfrm>
            <a:off x="522025" y="3840275"/>
            <a:ext cx="35514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Loss in Linear Regression is increasing may be due to noisy data and model’s complexity may be inadequate to capture the underlying patterns</a:t>
            </a:r>
            <a:endParaRPr>
              <a:latin typeface="Calibri"/>
              <a:ea typeface="Calibri"/>
              <a:cs typeface="Calibri"/>
              <a:sym typeface="Calibri"/>
            </a:endParaRPr>
          </a:p>
        </p:txBody>
      </p:sp>
      <p:sp>
        <p:nvSpPr>
          <p:cNvPr id="273" name="Google Shape;273;p32"/>
          <p:cNvSpPr txBox="1"/>
          <p:nvPr/>
        </p:nvSpPr>
        <p:spPr>
          <a:xfrm>
            <a:off x="4791050" y="3923350"/>
            <a:ext cx="40830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Small variations in individual data points affect the model's decision boundary and causes slight changes in loss in Linear SVC, </a:t>
            </a:r>
            <a:r>
              <a:rPr lang="en">
                <a:latin typeface="Calibri"/>
                <a:ea typeface="Calibri"/>
                <a:cs typeface="Calibri"/>
                <a:sym typeface="Calibri"/>
              </a:rPr>
              <a:t>dataset</a:t>
            </a:r>
            <a:r>
              <a:rPr lang="en">
                <a:latin typeface="Calibri"/>
                <a:ea typeface="Calibri"/>
                <a:cs typeface="Calibri"/>
                <a:sym typeface="Calibri"/>
              </a:rPr>
              <a:t> may be noisy. </a:t>
            </a:r>
            <a:endParaRPr>
              <a:latin typeface="Calibri"/>
              <a:ea typeface="Calibri"/>
              <a:cs typeface="Calibri"/>
              <a:sym typeface="Calibri"/>
            </a:endParaRPr>
          </a:p>
        </p:txBody>
      </p:sp>
      <p:pic>
        <p:nvPicPr>
          <p:cNvPr id="274" name="Google Shape;274;p32"/>
          <p:cNvPicPr preferRelativeResize="0"/>
          <p:nvPr/>
        </p:nvPicPr>
        <p:blipFill rotWithShape="1">
          <a:blip r:embed="rId5">
            <a:alphaModFix/>
          </a:blip>
          <a:srcRect b="864" l="0" r="0" t="855"/>
          <a:stretch/>
        </p:blipFill>
        <p:spPr>
          <a:xfrm>
            <a:off x="194075" y="1215899"/>
            <a:ext cx="4286701" cy="2340549"/>
          </a:xfrm>
          <a:prstGeom prst="rect">
            <a:avLst/>
          </a:prstGeom>
          <a:noFill/>
          <a:ln>
            <a:noFill/>
          </a:ln>
        </p:spPr>
      </p:pic>
      <p:pic>
        <p:nvPicPr>
          <p:cNvPr id="275" name="Google Shape;275;p32"/>
          <p:cNvPicPr preferRelativeResize="0"/>
          <p:nvPr/>
        </p:nvPicPr>
        <p:blipFill>
          <a:blip r:embed="rId6">
            <a:alphaModFix/>
          </a:blip>
          <a:stretch>
            <a:fillRect/>
          </a:stretch>
        </p:blipFill>
        <p:spPr>
          <a:xfrm>
            <a:off x="4791050" y="1303275"/>
            <a:ext cx="3856550" cy="2119967"/>
          </a:xfrm>
          <a:prstGeom prst="rect">
            <a:avLst/>
          </a:prstGeom>
          <a:noFill/>
          <a:ln>
            <a:noFill/>
          </a:ln>
        </p:spPr>
      </p:pic>
      <p:sp>
        <p:nvSpPr>
          <p:cNvPr id="276" name="Google Shape;276;p32"/>
          <p:cNvSpPr txBox="1"/>
          <p:nvPr/>
        </p:nvSpPr>
        <p:spPr>
          <a:xfrm>
            <a:off x="232775" y="4497750"/>
            <a:ext cx="4044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77" name="Google Shape;277;p32"/>
          <p:cNvPicPr preferRelativeResize="0"/>
          <p:nvPr/>
        </p:nvPicPr>
        <p:blipFill>
          <a:blip r:embed="rId7">
            <a:alphaModFix/>
          </a:blip>
          <a:stretch>
            <a:fillRect/>
          </a:stretch>
        </p:blipFill>
        <p:spPr>
          <a:xfrm>
            <a:off x="4528500" y="1227550"/>
            <a:ext cx="4286701" cy="2356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nvSpPr>
        <p:spPr>
          <a:xfrm>
            <a:off x="627475" y="339400"/>
            <a:ext cx="7106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Results &amp; Analysis for CNN of Vehicles and license detection</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pic>
        <p:nvPicPr>
          <p:cNvPr id="283" name="Google Shape;283;p33"/>
          <p:cNvPicPr preferRelativeResize="0"/>
          <p:nvPr/>
        </p:nvPicPr>
        <p:blipFill rotWithShape="1">
          <a:blip r:embed="rId3">
            <a:alphaModFix/>
          </a:blip>
          <a:srcRect b="13342" l="0" r="0" t="15422"/>
          <a:stretch/>
        </p:blipFill>
        <p:spPr>
          <a:xfrm>
            <a:off x="1783825" y="1419700"/>
            <a:ext cx="4495525" cy="220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nvSpPr>
        <p:spPr>
          <a:xfrm>
            <a:off x="627475" y="339400"/>
            <a:ext cx="7106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Results &amp; Analysis for CNN of Vehicles and license detection</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pic>
        <p:nvPicPr>
          <p:cNvPr id="289" name="Google Shape;289;p34"/>
          <p:cNvPicPr preferRelativeResize="0"/>
          <p:nvPr/>
        </p:nvPicPr>
        <p:blipFill rotWithShape="1">
          <a:blip r:embed="rId3">
            <a:alphaModFix/>
          </a:blip>
          <a:srcRect b="81125" l="0" r="0" t="0"/>
          <a:stretch/>
        </p:blipFill>
        <p:spPr>
          <a:xfrm>
            <a:off x="985875" y="1194475"/>
            <a:ext cx="5973326" cy="630150"/>
          </a:xfrm>
          <a:prstGeom prst="rect">
            <a:avLst/>
          </a:prstGeom>
          <a:noFill/>
          <a:ln>
            <a:noFill/>
          </a:ln>
        </p:spPr>
      </p:pic>
      <p:pic>
        <p:nvPicPr>
          <p:cNvPr id="290" name="Google Shape;290;p34"/>
          <p:cNvPicPr preferRelativeResize="0"/>
          <p:nvPr/>
        </p:nvPicPr>
        <p:blipFill>
          <a:blip r:embed="rId4">
            <a:alphaModFix/>
          </a:blip>
          <a:stretch>
            <a:fillRect/>
          </a:stretch>
        </p:blipFill>
        <p:spPr>
          <a:xfrm>
            <a:off x="783125" y="2187825"/>
            <a:ext cx="2445625" cy="2476875"/>
          </a:xfrm>
          <a:prstGeom prst="rect">
            <a:avLst/>
          </a:prstGeom>
          <a:noFill/>
          <a:ln>
            <a:noFill/>
          </a:ln>
        </p:spPr>
      </p:pic>
      <p:pic>
        <p:nvPicPr>
          <p:cNvPr id="291" name="Google Shape;291;p34"/>
          <p:cNvPicPr preferRelativeResize="0"/>
          <p:nvPr/>
        </p:nvPicPr>
        <p:blipFill>
          <a:blip r:embed="rId5">
            <a:alphaModFix/>
          </a:blip>
          <a:stretch>
            <a:fillRect/>
          </a:stretch>
        </p:blipFill>
        <p:spPr>
          <a:xfrm>
            <a:off x="3854225" y="2322425"/>
            <a:ext cx="4585650" cy="182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nvSpPr>
        <p:spPr>
          <a:xfrm>
            <a:off x="627475" y="339400"/>
            <a:ext cx="7106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Results &amp; Analysis for CNN of traffic signs</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pic>
        <p:nvPicPr>
          <p:cNvPr id="297" name="Google Shape;297;p35"/>
          <p:cNvPicPr preferRelativeResize="0"/>
          <p:nvPr/>
        </p:nvPicPr>
        <p:blipFill>
          <a:blip r:embed="rId3">
            <a:alphaModFix/>
          </a:blip>
          <a:stretch>
            <a:fillRect/>
          </a:stretch>
        </p:blipFill>
        <p:spPr>
          <a:xfrm>
            <a:off x="1525303" y="3679850"/>
            <a:ext cx="1411460" cy="1411460"/>
          </a:xfrm>
          <a:prstGeom prst="rect">
            <a:avLst/>
          </a:prstGeom>
          <a:noFill/>
          <a:ln>
            <a:noFill/>
          </a:ln>
        </p:spPr>
      </p:pic>
      <p:sp>
        <p:nvSpPr>
          <p:cNvPr id="298" name="Google Shape;298;p35"/>
          <p:cNvSpPr txBox="1"/>
          <p:nvPr/>
        </p:nvSpPr>
        <p:spPr>
          <a:xfrm>
            <a:off x="3323588" y="4069750"/>
            <a:ext cx="42951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Output on terminal for this: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ClassId: 3</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C4043"/>
                </a:solidFill>
                <a:latin typeface="Roboto Mono"/>
                <a:ea typeface="Roboto Mono"/>
                <a:cs typeface="Roboto Mono"/>
                <a:sym typeface="Roboto Mono"/>
              </a:rPr>
              <a:t>Label: Speed limit</a:t>
            </a:r>
            <a:endParaRPr sz="1050">
              <a:solidFill>
                <a:srgbClr val="3C4043"/>
              </a:solidFill>
              <a:latin typeface="Roboto Mono"/>
              <a:ea typeface="Roboto Mono"/>
              <a:cs typeface="Roboto Mono"/>
              <a:sym typeface="Roboto Mono"/>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pic>
        <p:nvPicPr>
          <p:cNvPr id="299" name="Google Shape;299;p35"/>
          <p:cNvPicPr preferRelativeResize="0"/>
          <p:nvPr/>
        </p:nvPicPr>
        <p:blipFill>
          <a:blip r:embed="rId4">
            <a:alphaModFix/>
          </a:blip>
          <a:stretch>
            <a:fillRect/>
          </a:stretch>
        </p:blipFill>
        <p:spPr>
          <a:xfrm>
            <a:off x="2213400" y="1209500"/>
            <a:ext cx="4820307" cy="227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idx="1" type="body"/>
          </p:nvPr>
        </p:nvSpPr>
        <p:spPr>
          <a:xfrm>
            <a:off x="633845" y="1035887"/>
            <a:ext cx="7886700" cy="35991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We have models for </a:t>
            </a:r>
            <a:r>
              <a:rPr lang="en"/>
              <a:t>vehicle</a:t>
            </a:r>
            <a:r>
              <a:rPr lang="en"/>
              <a:t> detection, identifying license plate numbers for those images. And another model for </a:t>
            </a:r>
            <a:r>
              <a:rPr lang="en"/>
              <a:t>identifying</a:t>
            </a:r>
            <a:r>
              <a:rPr lang="en"/>
              <a:t> traffic signs </a:t>
            </a:r>
            <a:endParaRPr/>
          </a:p>
          <a:p>
            <a:pPr indent="-317500" lvl="0" marL="457200" rtl="0" algn="l">
              <a:spcBef>
                <a:spcPts val="0"/>
              </a:spcBef>
              <a:spcAft>
                <a:spcPts val="0"/>
              </a:spcAft>
              <a:buSzPts val="1400"/>
              <a:buChar char="●"/>
            </a:pPr>
            <a:r>
              <a:rPr lang="en"/>
              <a:t>We can create a pipeline in future where we first </a:t>
            </a:r>
            <a:r>
              <a:rPr lang="en"/>
              <a:t>received</a:t>
            </a:r>
            <a:r>
              <a:rPr lang="en"/>
              <a:t> footages of camera, break that into frames and then apply the traffic sign model to know constraints on vehicles for the given </a:t>
            </a:r>
            <a:r>
              <a:rPr lang="en"/>
              <a:t>scenario</a:t>
            </a:r>
            <a:r>
              <a:rPr lang="en"/>
              <a:t> </a:t>
            </a:r>
            <a:endParaRPr/>
          </a:p>
          <a:p>
            <a:pPr indent="-317500" lvl="0" marL="457200" rtl="0" algn="l">
              <a:spcBef>
                <a:spcPts val="0"/>
              </a:spcBef>
              <a:spcAft>
                <a:spcPts val="0"/>
              </a:spcAft>
              <a:buSzPts val="1400"/>
              <a:buChar char="●"/>
            </a:pPr>
            <a:r>
              <a:rPr lang="en"/>
              <a:t>Then, apply vehicle detection and license plate models on </a:t>
            </a:r>
            <a:r>
              <a:rPr lang="en"/>
              <a:t>culprit</a:t>
            </a:r>
            <a:r>
              <a:rPr lang="en"/>
              <a:t> frames to identify </a:t>
            </a:r>
            <a:r>
              <a:rPr lang="en"/>
              <a:t>violations</a:t>
            </a:r>
            <a:r>
              <a:rPr lang="en"/>
              <a:t>. </a:t>
            </a:r>
            <a:endParaRPr/>
          </a:p>
        </p:txBody>
      </p:sp>
      <p:sp>
        <p:nvSpPr>
          <p:cNvPr id="305" name="Google Shape;305;p36"/>
          <p:cNvSpPr txBox="1"/>
          <p:nvPr/>
        </p:nvSpPr>
        <p:spPr>
          <a:xfrm>
            <a:off x="627475" y="339400"/>
            <a:ext cx="7106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Future Scope </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t/>
            </a:r>
            <a:endParaRPr b="1"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nvSpPr>
        <p:spPr>
          <a:xfrm>
            <a:off x="699350" y="318650"/>
            <a:ext cx="4827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Timeline after midem evaluation</a:t>
            </a:r>
            <a:endParaRPr b="1" sz="2200">
              <a:solidFill>
                <a:schemeClr val="dk1"/>
              </a:solidFill>
            </a:endParaRPr>
          </a:p>
        </p:txBody>
      </p:sp>
      <p:sp>
        <p:nvSpPr>
          <p:cNvPr id="311" name="Google Shape;311;p37"/>
          <p:cNvSpPr txBox="1"/>
          <p:nvPr/>
        </p:nvSpPr>
        <p:spPr>
          <a:xfrm>
            <a:off x="743375" y="1261475"/>
            <a:ext cx="7884300" cy="3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16 Oct -  21Oct: Dataset review of license  plate and its pre-processing</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21 Oct - 31 Oct: CNN on previous datasets</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1Nov - 10Nov: CNN for license detection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10 Nov - 20 Nov: </a:t>
            </a:r>
            <a:r>
              <a:rPr lang="en">
                <a:solidFill>
                  <a:schemeClr val="dk1"/>
                </a:solidFill>
                <a:latin typeface="Calibri"/>
                <a:ea typeface="Calibri"/>
                <a:cs typeface="Calibri"/>
                <a:sym typeface="Calibri"/>
              </a:rPr>
              <a:t>CNN for traffic signs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20 Nov - 22 Nov: Model Testing and evaluation</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nvSpPr>
        <p:spPr>
          <a:xfrm>
            <a:off x="608200" y="1221425"/>
            <a:ext cx="3356400" cy="3869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chemeClr val="dk1"/>
                </a:solidFill>
              </a:rPr>
              <a:t>The rise in </a:t>
            </a:r>
            <a:r>
              <a:rPr b="1" lang="en">
                <a:solidFill>
                  <a:schemeClr val="dk1"/>
                </a:solidFill>
              </a:rPr>
              <a:t>accidents </a:t>
            </a:r>
            <a:r>
              <a:rPr lang="en">
                <a:solidFill>
                  <a:schemeClr val="dk1"/>
                </a:solidFill>
              </a:rPr>
              <a:t>due to reckless driving led us to adopt technology, specifically </a:t>
            </a:r>
            <a:r>
              <a:rPr b="1" lang="en">
                <a:solidFill>
                  <a:schemeClr val="dk1"/>
                </a:solidFill>
              </a:rPr>
              <a:t>computer vision </a:t>
            </a:r>
            <a:r>
              <a:rPr lang="en">
                <a:solidFill>
                  <a:schemeClr val="dk1"/>
                </a:solidFill>
              </a:rPr>
              <a:t>and </a:t>
            </a:r>
            <a:r>
              <a:rPr b="1" lang="en">
                <a:solidFill>
                  <a:schemeClr val="dk1"/>
                </a:solidFill>
              </a:rPr>
              <a:t>machine learning</a:t>
            </a:r>
            <a:r>
              <a:rPr lang="en">
                <a:solidFill>
                  <a:schemeClr val="dk1"/>
                </a:solidFill>
              </a:rPr>
              <a:t>, for a Real-time Traffic Violation Detection System. Our aim is to quickly spot traffic violations using effective models like 3 layer </a:t>
            </a:r>
            <a:r>
              <a:rPr b="1" lang="en">
                <a:solidFill>
                  <a:schemeClr val="dk1"/>
                </a:solidFill>
              </a:rPr>
              <a:t>CNN</a:t>
            </a:r>
            <a:r>
              <a:rPr lang="en">
                <a:solidFill>
                  <a:schemeClr val="dk1"/>
                </a:solidFill>
              </a:rPr>
              <a:t>. This project stemmed from our mutual worry about road safety and the power of technology to make a difference. We developed this solution to match technological advancements with real safety issues in the world.</a:t>
            </a:r>
            <a:endParaRPr>
              <a:solidFill>
                <a:schemeClr val="dk1"/>
              </a:solidFill>
            </a:endParaRPr>
          </a:p>
        </p:txBody>
      </p:sp>
      <p:sp>
        <p:nvSpPr>
          <p:cNvPr id="174" name="Google Shape;174;p20"/>
          <p:cNvSpPr txBox="1"/>
          <p:nvPr/>
        </p:nvSpPr>
        <p:spPr>
          <a:xfrm>
            <a:off x="699350" y="318650"/>
            <a:ext cx="1812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Motivation</a:t>
            </a:r>
            <a:endParaRPr b="1" sz="2200">
              <a:solidFill>
                <a:schemeClr val="dk1"/>
              </a:solidFill>
            </a:endParaRPr>
          </a:p>
        </p:txBody>
      </p:sp>
      <p:pic>
        <p:nvPicPr>
          <p:cNvPr id="175" name="Google Shape;175;p20"/>
          <p:cNvPicPr preferRelativeResize="0"/>
          <p:nvPr/>
        </p:nvPicPr>
        <p:blipFill>
          <a:blip r:embed="rId3">
            <a:alphaModFix/>
          </a:blip>
          <a:stretch>
            <a:fillRect/>
          </a:stretch>
        </p:blipFill>
        <p:spPr>
          <a:xfrm>
            <a:off x="4832600" y="1142350"/>
            <a:ext cx="2720624" cy="1813766"/>
          </a:xfrm>
          <a:prstGeom prst="rect">
            <a:avLst/>
          </a:prstGeom>
          <a:noFill/>
          <a:ln>
            <a:noFill/>
          </a:ln>
        </p:spPr>
      </p:pic>
      <p:pic>
        <p:nvPicPr>
          <p:cNvPr id="176" name="Google Shape;176;p20"/>
          <p:cNvPicPr preferRelativeResize="0"/>
          <p:nvPr/>
        </p:nvPicPr>
        <p:blipFill>
          <a:blip r:embed="rId4">
            <a:alphaModFix/>
          </a:blip>
          <a:stretch>
            <a:fillRect/>
          </a:stretch>
        </p:blipFill>
        <p:spPr>
          <a:xfrm>
            <a:off x="4832600" y="3105475"/>
            <a:ext cx="2719313" cy="1813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nvSpPr>
        <p:spPr>
          <a:xfrm>
            <a:off x="699350" y="318650"/>
            <a:ext cx="2643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Contribution</a:t>
            </a:r>
            <a:endParaRPr b="1" sz="2200">
              <a:solidFill>
                <a:schemeClr val="dk1"/>
              </a:solidFill>
            </a:endParaRPr>
          </a:p>
        </p:txBody>
      </p:sp>
      <p:sp>
        <p:nvSpPr>
          <p:cNvPr id="317" name="Google Shape;317;p38"/>
          <p:cNvSpPr txBox="1"/>
          <p:nvPr/>
        </p:nvSpPr>
        <p:spPr>
          <a:xfrm>
            <a:off x="563150" y="1253975"/>
            <a:ext cx="77415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Project Planning: </a:t>
            </a:r>
            <a:r>
              <a:rPr lang="en">
                <a:solidFill>
                  <a:schemeClr val="dk1"/>
                </a:solidFill>
                <a:latin typeface="Calibri"/>
                <a:ea typeface="Calibri"/>
                <a:cs typeface="Calibri"/>
                <a:sym typeface="Calibri"/>
              </a:rPr>
              <a:t>Lakshya Sharan, Madhur, </a:t>
            </a:r>
            <a:r>
              <a:rPr lang="en">
                <a:latin typeface="Calibri"/>
                <a:ea typeface="Calibri"/>
                <a:cs typeface="Calibri"/>
                <a:sym typeface="Calibri"/>
              </a:rPr>
              <a:t> </a:t>
            </a:r>
            <a:r>
              <a:rPr lang="en">
                <a:solidFill>
                  <a:schemeClr val="dk1"/>
                </a:solidFill>
                <a:latin typeface="Calibri"/>
                <a:ea typeface="Calibri"/>
                <a:cs typeface="Calibri"/>
                <a:sym typeface="Calibri"/>
              </a:rPr>
              <a:t>Ankush, Anubhav</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Data preprocessing: Lakshya Sharan, Madhur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Model Creation and development: Ankush, Anubhav, </a:t>
            </a:r>
            <a:r>
              <a:rPr lang="en">
                <a:solidFill>
                  <a:schemeClr val="dk1"/>
                </a:solidFill>
                <a:latin typeface="Calibri"/>
                <a:ea typeface="Calibri"/>
                <a:cs typeface="Calibri"/>
                <a:sym typeface="Calibri"/>
              </a:rPr>
              <a:t>Lakshya Sharan, Madhur </a:t>
            </a:r>
            <a:r>
              <a:rPr lang="en">
                <a:latin typeface="Calibri"/>
                <a:ea typeface="Calibri"/>
                <a:cs typeface="Calibri"/>
                <a:sym typeface="Calibri"/>
              </a:rPr>
              <a:t>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Performance metrics: Anubhav, Ankush</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Documentation: </a:t>
            </a:r>
            <a:r>
              <a:rPr lang="en">
                <a:solidFill>
                  <a:schemeClr val="dk1"/>
                </a:solidFill>
                <a:latin typeface="Calibri"/>
                <a:ea typeface="Calibri"/>
                <a:cs typeface="Calibri"/>
                <a:sym typeface="Calibri"/>
              </a:rPr>
              <a:t>Lakshya Sharan, Madhur,  Ankush, Anubhav</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nvSpPr>
        <p:spPr>
          <a:xfrm>
            <a:off x="157975" y="1078625"/>
            <a:ext cx="7165200" cy="594900"/>
          </a:xfrm>
          <a:prstGeom prst="rect">
            <a:avLst/>
          </a:prstGeom>
          <a:noFill/>
          <a:ln>
            <a:noFill/>
          </a:ln>
        </p:spPr>
        <p:txBody>
          <a:bodyPr anchorCtr="0" anchor="t" bIns="91425" lIns="91425" spcFirstLastPara="1" rIns="91425" wrap="square" tIns="91425">
            <a:spAutoFit/>
          </a:bodyPr>
          <a:lstStyle/>
          <a:p>
            <a:pPr indent="-298450" lvl="0" marL="914400" rtl="0" algn="l">
              <a:lnSpc>
                <a:spcPct val="115000"/>
              </a:lnSpc>
              <a:spcBef>
                <a:spcPts val="0"/>
              </a:spcBef>
              <a:spcAft>
                <a:spcPts val="0"/>
              </a:spcAft>
              <a:buClr>
                <a:schemeClr val="dk1"/>
              </a:buClr>
              <a:buSzPts val="1100"/>
              <a:buAutoNum type="arabicPeriod"/>
            </a:pPr>
            <a:r>
              <a:rPr lang="en" sz="1100">
                <a:solidFill>
                  <a:schemeClr val="dk1"/>
                </a:solidFill>
              </a:rPr>
              <a:t>The paper on "</a:t>
            </a:r>
            <a:r>
              <a:rPr b="1" lang="en" sz="1100" u="sng">
                <a:solidFill>
                  <a:srgbClr val="1155CC"/>
                </a:solidFill>
                <a:hlinkClick r:id="rId3">
                  <a:extLst>
                    <a:ext uri="{A12FA001-AC4F-418D-AE19-62706E023703}">
                      <ahyp:hlinkClr val="tx"/>
                    </a:ext>
                  </a:extLst>
                </a:hlinkClick>
              </a:rPr>
              <a:t>Automatic Traffic Red-Light Violation Detection Using AI</a:t>
            </a:r>
            <a:r>
              <a:rPr lang="en" sz="1100">
                <a:solidFill>
                  <a:schemeClr val="dk1"/>
                </a:solidFill>
              </a:rPr>
              <a:t>":</a:t>
            </a:r>
            <a:endParaRPr sz="1100">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
        <p:nvSpPr>
          <p:cNvPr id="182" name="Google Shape;182;p21"/>
          <p:cNvSpPr txBox="1"/>
          <p:nvPr/>
        </p:nvSpPr>
        <p:spPr>
          <a:xfrm>
            <a:off x="699350" y="318650"/>
            <a:ext cx="3792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Literature Review</a:t>
            </a:r>
            <a:endParaRPr b="1" sz="2200">
              <a:solidFill>
                <a:schemeClr val="dk1"/>
              </a:solidFill>
            </a:endParaRPr>
          </a:p>
        </p:txBody>
      </p:sp>
      <p:sp>
        <p:nvSpPr>
          <p:cNvPr id="183" name="Google Shape;183;p21"/>
          <p:cNvSpPr txBox="1"/>
          <p:nvPr/>
        </p:nvSpPr>
        <p:spPr>
          <a:xfrm>
            <a:off x="3649250" y="1530875"/>
            <a:ext cx="4138500" cy="34695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b="1" lang="en" sz="1100">
                <a:solidFill>
                  <a:schemeClr val="dk1"/>
                </a:solidFill>
              </a:rPr>
              <a:t>Objective:</a:t>
            </a:r>
            <a:r>
              <a:rPr lang="en" sz="1100">
                <a:solidFill>
                  <a:schemeClr val="dk1"/>
                </a:solidFill>
              </a:rPr>
              <a:t> The paper aims to develop a machine learning-based system for detecting traffic signal violations, particularly red-light violations, to address the growing number of road accidents caused by rule infractions.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b="1" lang="en" sz="1100">
                <a:solidFill>
                  <a:schemeClr val="dk1"/>
                </a:solidFill>
              </a:rPr>
              <a:t>Methodology:</a:t>
            </a:r>
            <a:r>
              <a:rPr lang="en" sz="1100">
                <a:solidFill>
                  <a:schemeClr val="dk1"/>
                </a:solidFill>
              </a:rPr>
              <a:t> YOLO v5s recognize vehicles and optimize the system for accuracy using region-of-interest and vehicle location analysis.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b="1" lang="en" sz="1100">
                <a:solidFill>
                  <a:schemeClr val="dk1"/>
                </a:solidFill>
              </a:rPr>
              <a:t>Results:</a:t>
            </a:r>
            <a:r>
              <a:rPr lang="en" sz="1100">
                <a:solidFill>
                  <a:schemeClr val="dk1"/>
                </a:solidFill>
              </a:rPr>
              <a:t> The system achieves high accuracy rates, with 82% for vehicle identification, 90% for detecting traffic signal status changes, and up to 86% for violation detection. Real-time results include detecting red-light violations, vehicle classification, and license plate extraction.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184" name="Google Shape;184;p21"/>
          <p:cNvPicPr preferRelativeResize="0"/>
          <p:nvPr/>
        </p:nvPicPr>
        <p:blipFill>
          <a:blip r:embed="rId4">
            <a:alphaModFix/>
          </a:blip>
          <a:stretch>
            <a:fillRect/>
          </a:stretch>
        </p:blipFill>
        <p:spPr>
          <a:xfrm>
            <a:off x="280575" y="1715725"/>
            <a:ext cx="4006175" cy="304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nvSpPr>
        <p:spPr>
          <a:xfrm>
            <a:off x="685700" y="940488"/>
            <a:ext cx="7165200" cy="5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2.	"</a:t>
            </a:r>
            <a:r>
              <a:rPr lang="en" sz="1100" u="sng">
                <a:solidFill>
                  <a:srgbClr val="1155CC"/>
                </a:solidFill>
                <a:hlinkClick r:id="rId3">
                  <a:extLst>
                    <a:ext uri="{A12FA001-AC4F-418D-AE19-62706E023703}">
                      <ahyp:hlinkClr val="tx"/>
                    </a:ext>
                  </a:extLst>
                </a:hlinkClick>
              </a:rPr>
              <a:t>Traffic Surveillance System and Criminal Detection Using Image Processing and     Deep Learning</a:t>
            </a:r>
            <a:r>
              <a:rPr lang="en" sz="1100">
                <a:solidFill>
                  <a:schemeClr val="dk1"/>
                </a:solidFill>
              </a:rPr>
              <a:t>":</a:t>
            </a:r>
            <a:endParaRPr sz="1100">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
        <p:nvSpPr>
          <p:cNvPr id="190" name="Google Shape;190;p22"/>
          <p:cNvSpPr txBox="1"/>
          <p:nvPr/>
        </p:nvSpPr>
        <p:spPr>
          <a:xfrm>
            <a:off x="699350" y="318650"/>
            <a:ext cx="3792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Literature Review</a:t>
            </a:r>
            <a:endParaRPr b="1" sz="2200">
              <a:solidFill>
                <a:schemeClr val="dk1"/>
              </a:solidFill>
            </a:endParaRPr>
          </a:p>
        </p:txBody>
      </p:sp>
      <p:sp>
        <p:nvSpPr>
          <p:cNvPr id="191" name="Google Shape;191;p22"/>
          <p:cNvSpPr txBox="1"/>
          <p:nvPr/>
        </p:nvSpPr>
        <p:spPr>
          <a:xfrm>
            <a:off x="3797200" y="1272225"/>
            <a:ext cx="4670400" cy="40536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Clr>
                <a:schemeClr val="dk1"/>
              </a:buClr>
              <a:buSzPts val="1100"/>
              <a:buFont typeface="Arial"/>
              <a:buNone/>
            </a:pPr>
            <a:r>
              <a:rPr b="1" lang="en" sz="1100">
                <a:solidFill>
                  <a:schemeClr val="dk1"/>
                </a:solidFill>
              </a:rPr>
              <a:t>Objective:</a:t>
            </a:r>
            <a:r>
              <a:rPr lang="en" sz="1100">
                <a:solidFill>
                  <a:schemeClr val="dk1"/>
                </a:solidFill>
              </a:rPr>
              <a:t> The paper addresses the challenges of traffic violations and criminal activities on roads, aiming to enhance security and safety. It proposes a system that utilizes image processing and deep learning to intelligently identify traffic offenders by recognizing license plates, detect accidents, and identify criminals.</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b="1" lang="en" sz="1100">
                <a:solidFill>
                  <a:schemeClr val="dk1"/>
                </a:solidFill>
              </a:rPr>
              <a:t>Methodology: </a:t>
            </a:r>
            <a:r>
              <a:rPr lang="en" sz="1100">
                <a:solidFill>
                  <a:schemeClr val="dk1"/>
                </a:solidFill>
              </a:rPr>
              <a:t> The system employs RetinaNet, a one-stage object detection technique and OCR for plate reading.</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b="1" lang="en" sz="1100">
                <a:solidFill>
                  <a:schemeClr val="dk1"/>
                </a:solidFill>
              </a:rPr>
              <a:t>Circuit and Experimental Results:</a:t>
            </a:r>
            <a:r>
              <a:rPr lang="en" sz="1100">
                <a:solidFill>
                  <a:schemeClr val="dk1"/>
                </a:solidFill>
              </a:rPr>
              <a:t> The paper provides details of the system's circuit diagram, highlighting the integration of Arduino, GSM, and GPS modules. Experimental results demonstrate the effectiveness of the proposed system, including helmet detection, accident alerts, and criminal identification. RetinaNet is found to perform well, and the system shows promise for real-time applications.</a:t>
            </a:r>
            <a:endParaRPr>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pic>
        <p:nvPicPr>
          <p:cNvPr id="192" name="Google Shape;192;p22"/>
          <p:cNvPicPr preferRelativeResize="0"/>
          <p:nvPr/>
        </p:nvPicPr>
        <p:blipFill rotWithShape="1">
          <a:blip r:embed="rId4">
            <a:alphaModFix/>
          </a:blip>
          <a:srcRect b="0" l="0" r="30853" t="0"/>
          <a:stretch/>
        </p:blipFill>
        <p:spPr>
          <a:xfrm>
            <a:off x="261050" y="1535400"/>
            <a:ext cx="4070400" cy="316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nvSpPr>
        <p:spPr>
          <a:xfrm>
            <a:off x="699350" y="318650"/>
            <a:ext cx="1812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Dataset</a:t>
            </a:r>
            <a:endParaRPr b="1" sz="2200">
              <a:solidFill>
                <a:schemeClr val="dk1"/>
              </a:solidFill>
            </a:endParaRPr>
          </a:p>
        </p:txBody>
      </p:sp>
      <p:sp>
        <p:nvSpPr>
          <p:cNvPr id="198" name="Google Shape;198;p23"/>
          <p:cNvSpPr txBox="1"/>
          <p:nvPr/>
        </p:nvSpPr>
        <p:spPr>
          <a:xfrm>
            <a:off x="638250" y="1075950"/>
            <a:ext cx="7891800" cy="2602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chemeClr val="dk1"/>
                </a:solidFill>
              </a:rPr>
              <a:t>Dataset used before mid-sem evaluation</a:t>
            </a:r>
            <a:endParaRPr b="1">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Vehicles:</a:t>
            </a:r>
            <a:r>
              <a:rPr lang="en">
                <a:solidFill>
                  <a:schemeClr val="dk1"/>
                </a:solidFill>
              </a:rPr>
              <a:t> </a:t>
            </a:r>
            <a:r>
              <a:rPr lang="en" sz="1100" u="sng">
                <a:solidFill>
                  <a:srgbClr val="1155CC"/>
                </a:solidFill>
                <a:hlinkClick r:id="rId3">
                  <a:extLst>
                    <a:ext uri="{A12FA001-AC4F-418D-AE19-62706E023703}">
                      <ahyp:hlinkClr val="tx"/>
                    </a:ext>
                  </a:extLst>
                </a:hlinkClick>
              </a:rPr>
              <a:t>https://s3.amazonaws.com/udacity-sdc/Vehicle_Tracking/vehicles.zip</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Non-vehicles: </a:t>
            </a:r>
            <a:r>
              <a:rPr lang="en" sz="1100" u="sng">
                <a:solidFill>
                  <a:srgbClr val="1155CC"/>
                </a:solidFill>
                <a:hlinkClick r:id="rId4">
                  <a:extLst>
                    <a:ext uri="{A12FA001-AC4F-418D-AE19-62706E023703}">
                      <ahyp:hlinkClr val="tx"/>
                    </a:ext>
                  </a:extLst>
                </a:hlinkClick>
              </a:rPr>
              <a:t>https://s3.amazonaws.com/udacity-sdc/Vehicle_Tracking/non-vehicles.zip</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The dataset consists of frame images that were taken from a section of CCTV video. These pictures show both automobiles and non-automobile objects. The photographs are displayed without any precise categorization and in the manner in which the CCTV system originally recorded them. The dataset's content consists of numerous scenes with both automobiles and non-vehicle objects in view.</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p:txBody>
      </p:sp>
      <p:pic>
        <p:nvPicPr>
          <p:cNvPr id="199" name="Google Shape;199;p23"/>
          <p:cNvPicPr preferRelativeResize="0"/>
          <p:nvPr/>
        </p:nvPicPr>
        <p:blipFill>
          <a:blip r:embed="rId5">
            <a:alphaModFix/>
          </a:blip>
          <a:stretch>
            <a:fillRect/>
          </a:stretch>
        </p:blipFill>
        <p:spPr>
          <a:xfrm>
            <a:off x="2048475" y="3391100"/>
            <a:ext cx="1522075" cy="1522075"/>
          </a:xfrm>
          <a:prstGeom prst="rect">
            <a:avLst/>
          </a:prstGeom>
          <a:noFill/>
          <a:ln>
            <a:noFill/>
          </a:ln>
        </p:spPr>
      </p:pic>
      <p:pic>
        <p:nvPicPr>
          <p:cNvPr id="200" name="Google Shape;200;p23"/>
          <p:cNvPicPr preferRelativeResize="0"/>
          <p:nvPr/>
        </p:nvPicPr>
        <p:blipFill>
          <a:blip r:embed="rId6">
            <a:alphaModFix/>
          </a:blip>
          <a:stretch>
            <a:fillRect/>
          </a:stretch>
        </p:blipFill>
        <p:spPr>
          <a:xfrm>
            <a:off x="4339225" y="3391100"/>
            <a:ext cx="1522075" cy="152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nvSpPr>
        <p:spPr>
          <a:xfrm>
            <a:off x="699350" y="318650"/>
            <a:ext cx="1812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Dataset</a:t>
            </a:r>
            <a:endParaRPr b="1" sz="2200">
              <a:solidFill>
                <a:schemeClr val="dk1"/>
              </a:solidFill>
            </a:endParaRPr>
          </a:p>
        </p:txBody>
      </p:sp>
      <p:sp>
        <p:nvSpPr>
          <p:cNvPr id="206" name="Google Shape;206;p24"/>
          <p:cNvSpPr txBox="1"/>
          <p:nvPr/>
        </p:nvSpPr>
        <p:spPr>
          <a:xfrm>
            <a:off x="638250" y="1075950"/>
            <a:ext cx="7891800" cy="2407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chemeClr val="dk1"/>
                </a:solidFill>
              </a:rPr>
              <a:t>Dataset used after mid-sem evaluation</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License plate</a:t>
            </a:r>
            <a:r>
              <a:rPr lang="en" sz="1100">
                <a:solidFill>
                  <a:schemeClr val="dk1"/>
                </a:solidFill>
              </a:rPr>
              <a:t>:</a:t>
            </a:r>
            <a:r>
              <a:rPr lang="en">
                <a:solidFill>
                  <a:schemeClr val="dk1"/>
                </a:solidFill>
              </a:rPr>
              <a:t> </a:t>
            </a:r>
            <a:r>
              <a:rPr lang="en" sz="800" u="sng">
                <a:solidFill>
                  <a:schemeClr val="hlink"/>
                </a:solidFill>
                <a:hlinkClick r:id="rId3"/>
              </a:rPr>
              <a:t>https://www.kaggle.com/datasets/sarthakvajpayee/ai-indian-license-plate-recognition-data/download?datasetVersionNumber=1</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The dataset consists of images of numericals, alphabets (to be used for training models for identifying license plate number i.e. converting image data to a number which is predicted to be license number of that vehicle (cars in our case). Then we have sql data of registered license  numbers in India.  </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T</a:t>
            </a:r>
            <a:r>
              <a:rPr lang="en" sz="1100">
                <a:solidFill>
                  <a:schemeClr val="dk1"/>
                </a:solidFill>
                <a:latin typeface="Times New Roman"/>
                <a:ea typeface="Times New Roman"/>
                <a:cs typeface="Times New Roman"/>
                <a:sym typeface="Times New Roman"/>
              </a:rPr>
              <a:t>raffic signs</a:t>
            </a:r>
            <a:r>
              <a:rPr lang="en" sz="1100">
                <a:solidFill>
                  <a:schemeClr val="dk1"/>
                </a:solidFill>
              </a:rPr>
              <a:t>: </a:t>
            </a:r>
            <a:r>
              <a:rPr lang="en" sz="1100" u="sng">
                <a:solidFill>
                  <a:schemeClr val="hlink"/>
                </a:solidFill>
                <a:hlinkClick r:id="rId4"/>
              </a:rPr>
              <a:t>https://www.kaggle.com/datasets/valentynsichkar/traffic-signs-preprocessed</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a:p>
            <a:pPr indent="0" lvl="0" marL="914400" rtl="0" algn="l">
              <a:lnSpc>
                <a:spcPct val="115000"/>
              </a:lnSpc>
              <a:spcBef>
                <a:spcPts val="0"/>
              </a:spcBef>
              <a:spcAft>
                <a:spcPts val="0"/>
              </a:spcAft>
              <a:buNone/>
            </a:pPr>
            <a:r>
              <a:rPr lang="en" sz="1100">
                <a:solidFill>
                  <a:schemeClr val="dk1"/>
                </a:solidFill>
              </a:rPr>
              <a:t>Pre - processed data for traffic signs.</a:t>
            </a:r>
            <a:endParaRPr sz="1100">
              <a:solidFill>
                <a:schemeClr val="dk1"/>
              </a:solidFill>
            </a:endParaRPr>
          </a:p>
          <a:p>
            <a:pPr indent="0" lvl="0" marL="914400" rtl="0" algn="l">
              <a:lnSpc>
                <a:spcPct val="115000"/>
              </a:lnSpc>
              <a:spcBef>
                <a:spcPts val="0"/>
              </a:spcBef>
              <a:spcAft>
                <a:spcPts val="0"/>
              </a:spcAft>
              <a:buNone/>
            </a:pPr>
            <a:r>
              <a:t/>
            </a:r>
            <a:endParaRPr sz="1100">
              <a:solidFill>
                <a:schemeClr val="dk1"/>
              </a:solidFill>
            </a:endParaRPr>
          </a:p>
        </p:txBody>
      </p:sp>
      <p:pic>
        <p:nvPicPr>
          <p:cNvPr id="207" name="Google Shape;207;p24"/>
          <p:cNvPicPr preferRelativeResize="0"/>
          <p:nvPr/>
        </p:nvPicPr>
        <p:blipFill>
          <a:blip r:embed="rId5">
            <a:alphaModFix/>
          </a:blip>
          <a:stretch>
            <a:fillRect/>
          </a:stretch>
        </p:blipFill>
        <p:spPr>
          <a:xfrm>
            <a:off x="4792500" y="3358875"/>
            <a:ext cx="2191302" cy="1614375"/>
          </a:xfrm>
          <a:prstGeom prst="rect">
            <a:avLst/>
          </a:prstGeom>
          <a:noFill/>
          <a:ln>
            <a:noFill/>
          </a:ln>
        </p:spPr>
      </p:pic>
      <p:pic>
        <p:nvPicPr>
          <p:cNvPr id="208" name="Google Shape;208;p24"/>
          <p:cNvPicPr preferRelativeResize="0"/>
          <p:nvPr/>
        </p:nvPicPr>
        <p:blipFill rotWithShape="1">
          <a:blip r:embed="rId6">
            <a:alphaModFix/>
          </a:blip>
          <a:srcRect b="0" l="4695" r="-1707" t="7097"/>
          <a:stretch/>
        </p:blipFill>
        <p:spPr>
          <a:xfrm>
            <a:off x="1727000" y="3358875"/>
            <a:ext cx="2377325" cy="161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nvSpPr>
        <p:spPr>
          <a:xfrm>
            <a:off x="706250" y="353250"/>
            <a:ext cx="5661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200">
                <a:solidFill>
                  <a:schemeClr val="dk1"/>
                </a:solidFill>
              </a:rPr>
              <a:t>Preprocessing of vehicles dataset</a:t>
            </a:r>
            <a:endParaRPr/>
          </a:p>
        </p:txBody>
      </p:sp>
      <p:sp>
        <p:nvSpPr>
          <p:cNvPr id="214" name="Google Shape;214;p25"/>
          <p:cNvSpPr txBox="1"/>
          <p:nvPr/>
        </p:nvSpPr>
        <p:spPr>
          <a:xfrm>
            <a:off x="614850" y="1125825"/>
            <a:ext cx="79143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Histogram of Oriented Gradients (HOG)</a:t>
            </a:r>
            <a:r>
              <a:rPr lang="en" sz="1100">
                <a:solidFill>
                  <a:schemeClr val="dk1"/>
                </a:solidFill>
              </a:rPr>
              <a:t> is a key technique used for feature extraction from images. It works by capturing the distribution of gradients (edges) in different orientations within localized regions of an image.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Computing Gradient: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15" name="Google Shape;215;p25"/>
          <p:cNvPicPr preferRelativeResize="0"/>
          <p:nvPr/>
        </p:nvPicPr>
        <p:blipFill>
          <a:blip r:embed="rId3">
            <a:alphaModFix/>
          </a:blip>
          <a:stretch>
            <a:fillRect/>
          </a:stretch>
        </p:blipFill>
        <p:spPr>
          <a:xfrm>
            <a:off x="865725" y="1899675"/>
            <a:ext cx="4633554" cy="610725"/>
          </a:xfrm>
          <a:prstGeom prst="rect">
            <a:avLst/>
          </a:prstGeom>
          <a:noFill/>
          <a:ln>
            <a:noFill/>
          </a:ln>
        </p:spPr>
      </p:pic>
      <p:pic>
        <p:nvPicPr>
          <p:cNvPr id="216" name="Google Shape;216;p25"/>
          <p:cNvPicPr preferRelativeResize="0"/>
          <p:nvPr/>
        </p:nvPicPr>
        <p:blipFill>
          <a:blip r:embed="rId4">
            <a:alphaModFix/>
          </a:blip>
          <a:stretch>
            <a:fillRect/>
          </a:stretch>
        </p:blipFill>
        <p:spPr>
          <a:xfrm>
            <a:off x="5499273" y="1943425"/>
            <a:ext cx="3503677" cy="523200"/>
          </a:xfrm>
          <a:prstGeom prst="rect">
            <a:avLst/>
          </a:prstGeom>
          <a:noFill/>
          <a:ln>
            <a:noFill/>
          </a:ln>
        </p:spPr>
      </p:pic>
      <p:pic>
        <p:nvPicPr>
          <p:cNvPr id="217" name="Google Shape;217;p25"/>
          <p:cNvPicPr preferRelativeResize="0"/>
          <p:nvPr/>
        </p:nvPicPr>
        <p:blipFill>
          <a:blip r:embed="rId5">
            <a:alphaModFix/>
          </a:blip>
          <a:stretch>
            <a:fillRect/>
          </a:stretch>
        </p:blipFill>
        <p:spPr>
          <a:xfrm>
            <a:off x="2442575" y="2611125"/>
            <a:ext cx="3969899" cy="2277800"/>
          </a:xfrm>
          <a:prstGeom prst="rect">
            <a:avLst/>
          </a:prstGeom>
          <a:noFill/>
          <a:ln>
            <a:noFill/>
          </a:ln>
        </p:spPr>
      </p:pic>
      <p:sp>
        <p:nvSpPr>
          <p:cNvPr id="218" name="Google Shape;218;p25"/>
          <p:cNvSpPr txBox="1"/>
          <p:nvPr/>
        </p:nvSpPr>
        <p:spPr>
          <a:xfrm>
            <a:off x="397975" y="4820600"/>
            <a:ext cx="53163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Calibri"/>
                <a:ea typeface="Calibri"/>
                <a:cs typeface="Calibri"/>
                <a:sym typeface="Calibri"/>
                <a:hlinkClick r:id="rId6"/>
              </a:rPr>
              <a:t>Reference</a:t>
            </a:r>
            <a:endParaRPr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nvSpPr>
        <p:spPr>
          <a:xfrm>
            <a:off x="706250" y="353250"/>
            <a:ext cx="5939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200">
                <a:solidFill>
                  <a:schemeClr val="dk1"/>
                </a:solidFill>
              </a:rPr>
              <a:t>Flow of Processing</a:t>
            </a:r>
            <a:endParaRPr/>
          </a:p>
        </p:txBody>
      </p:sp>
      <p:sp>
        <p:nvSpPr>
          <p:cNvPr id="224" name="Google Shape;224;p26"/>
          <p:cNvSpPr txBox="1"/>
          <p:nvPr/>
        </p:nvSpPr>
        <p:spPr>
          <a:xfrm>
            <a:off x="-62300" y="810450"/>
            <a:ext cx="9074400" cy="4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Color Conversion:</a:t>
            </a:r>
            <a:r>
              <a:rPr lang="en" sz="1100">
                <a:solidFill>
                  <a:schemeClr val="dk1"/>
                </a:solidFill>
              </a:rPr>
              <a:t>  converts the input image from the RGB color space to the specified color space </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feature_image = cv2.cvtColor(image, cv2.COLOR_RGB2X)</a:t>
            </a:r>
            <a:endParaRPr sz="1100">
              <a:solidFill>
                <a:schemeClr val="dk1"/>
              </a:solidFill>
            </a:endParaRPr>
          </a:p>
          <a:p>
            <a:pPr indent="0" lvl="0" marL="13716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Spatial Binning:</a:t>
            </a:r>
            <a:r>
              <a:rPr lang="en" sz="1100">
                <a:solidFill>
                  <a:schemeClr val="dk1"/>
                </a:solidFill>
              </a:rPr>
              <a:t> resizes the image to a smaller size and flattens it into a one-dimensional array.</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spatial_features=bin_spatial(feature_image,size=(32,32))</a:t>
            </a:r>
            <a:endParaRPr sz="1100">
              <a:solidFill>
                <a:schemeClr val="dk1"/>
              </a:solidFill>
            </a:endParaRPr>
          </a:p>
          <a:p>
            <a:pPr indent="0" lvl="0" marL="13716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Color Histogram</a:t>
            </a:r>
            <a:r>
              <a:rPr lang="en" sz="1100">
                <a:solidFill>
                  <a:schemeClr val="dk1"/>
                </a:solidFill>
              </a:rPr>
              <a:t>: computes the histogram of color channels separately and concatenates them into a feature vector.</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hist_features=color_hist(feature_image,nbins=32)</a:t>
            </a:r>
            <a:endParaRPr sz="1100">
              <a:solidFill>
                <a:schemeClr val="dk1"/>
              </a:solidFill>
            </a:endParaRPr>
          </a:p>
          <a:p>
            <a:pPr indent="0" lvl="0" marL="13716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Histogram of Oriented Gradients (HOG)</a:t>
            </a:r>
            <a:r>
              <a:rPr lang="en" sz="1100">
                <a:solidFill>
                  <a:schemeClr val="dk1"/>
                </a:solidFill>
              </a:rPr>
              <a:t>: features are extracted from a specific channel of the image using specified parameters like orientation, pixels per cell, and cells per block</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hog_features = get_hog_features(feature_image[:,:,hog_channel], orient, pix_per_cell, cell_per_block)</a:t>
            </a:r>
            <a:endParaRPr sz="1100">
              <a:solidFill>
                <a:schemeClr val="dk1"/>
              </a:solidFill>
            </a:endParaRPr>
          </a:p>
          <a:p>
            <a:pPr indent="0" lvl="0" marL="13716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Feature Vector Extraction:</a:t>
            </a:r>
            <a:r>
              <a:rPr lang="en" sz="1100">
                <a:solidFill>
                  <a:schemeClr val="dk1"/>
                </a:solidFill>
              </a:rPr>
              <a:t>  extracts spatial, color histogram, and HOG features from a single image based on specified parameters</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img_features = single_img_features(image, color_space, spatial_size, hist_bins, orient, pix_per_cell, cell_per_block, hog_channel)</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Batch Feature Extraction:</a:t>
            </a:r>
            <a:r>
              <a:rPr lang="en" sz="1100">
                <a:solidFill>
                  <a:schemeClr val="dk1"/>
                </a:solidFill>
              </a:rPr>
              <a:t> iterates through a list of images and extracts features for each image, creating a feature matrix</a:t>
            </a:r>
            <a:endParaRPr sz="1100">
              <a:solidFill>
                <a:schemeClr val="dk1"/>
              </a:solidFill>
            </a:endParaRPr>
          </a:p>
          <a:p>
            <a:pPr indent="0" lvl="0" marL="1371600" rtl="0" algn="l">
              <a:lnSpc>
                <a:spcPct val="115000"/>
              </a:lnSpc>
              <a:spcBef>
                <a:spcPts val="0"/>
              </a:spcBef>
              <a:spcAft>
                <a:spcPts val="0"/>
              </a:spcAft>
              <a:buNone/>
            </a:pPr>
            <a:r>
              <a:rPr lang="en" sz="1100">
                <a:solidFill>
                  <a:schemeClr val="dk1"/>
                </a:solidFill>
              </a:rPr>
              <a:t>features = extract_features(imgs, color_space, spatial_size, hist_bins, orient, pix_per_cell, cell_per_block, hog_channel)</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nvSpPr>
        <p:spPr>
          <a:xfrm>
            <a:off x="699350" y="318650"/>
            <a:ext cx="65166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chemeClr val="dk1"/>
                </a:solidFill>
              </a:rPr>
              <a:t>Methodology tested before mid-sem evaluation </a:t>
            </a:r>
            <a:endParaRPr b="1" sz="2200">
              <a:solidFill>
                <a:schemeClr val="dk1"/>
              </a:solidFill>
            </a:endParaRPr>
          </a:p>
        </p:txBody>
      </p:sp>
      <p:sp>
        <p:nvSpPr>
          <p:cNvPr id="230" name="Google Shape;230;p27"/>
          <p:cNvSpPr txBox="1"/>
          <p:nvPr/>
        </p:nvSpPr>
        <p:spPr>
          <a:xfrm>
            <a:off x="275075" y="1149150"/>
            <a:ext cx="81417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We use the </a:t>
            </a:r>
            <a:r>
              <a:rPr b="1" lang="en" sz="1100">
                <a:solidFill>
                  <a:schemeClr val="dk1"/>
                </a:solidFill>
              </a:rPr>
              <a:t>Linear Support Vector Machine (SVM)</a:t>
            </a:r>
            <a:r>
              <a:rPr lang="en" sz="1100">
                <a:solidFill>
                  <a:schemeClr val="dk1"/>
                </a:solidFill>
              </a:rPr>
              <a:t> and </a:t>
            </a:r>
            <a:r>
              <a:rPr b="1" lang="en" sz="1100">
                <a:solidFill>
                  <a:schemeClr val="dk1"/>
                </a:solidFill>
              </a:rPr>
              <a:t>Logistic Regression</a:t>
            </a:r>
            <a:r>
              <a:rPr lang="en" sz="1100">
                <a:solidFill>
                  <a:schemeClr val="dk1"/>
                </a:solidFill>
              </a:rPr>
              <a:t> machine learning classifiers to identify vehicles.</a:t>
            </a:r>
            <a:endParaRPr/>
          </a:p>
        </p:txBody>
      </p:sp>
      <p:sp>
        <p:nvSpPr>
          <p:cNvPr id="231" name="Google Shape;231;p27"/>
          <p:cNvSpPr txBox="1"/>
          <p:nvPr/>
        </p:nvSpPr>
        <p:spPr>
          <a:xfrm>
            <a:off x="275075" y="1880450"/>
            <a:ext cx="80307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SVM</a:t>
            </a:r>
            <a:r>
              <a:rPr lang="en" sz="1100">
                <a:solidFill>
                  <a:schemeClr val="dk1"/>
                </a:solidFill>
              </a:rPr>
              <a:t> is trained using a dataset that includes features taken from car and non-car photos for vehicle detection. Once trained, it can quickly categorise fresh photos, identifying whether or not a vehicle is there. The LinearSVC class from scikit-learn is used in the code to enable the SVM to learn and predict the presence of vehicles in the supplied photos.</a:t>
            </a:r>
            <a:endParaRPr sz="1100">
              <a:solidFill>
                <a:schemeClr val="dk1"/>
              </a:solidFill>
            </a:endParaRPr>
          </a:p>
        </p:txBody>
      </p:sp>
      <p:sp>
        <p:nvSpPr>
          <p:cNvPr id="232" name="Google Shape;232;p27"/>
          <p:cNvSpPr txBox="1"/>
          <p:nvPr/>
        </p:nvSpPr>
        <p:spPr>
          <a:xfrm>
            <a:off x="275075" y="2966550"/>
            <a:ext cx="83265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Regression</a:t>
            </a:r>
            <a:r>
              <a:rPr lang="en" sz="1100">
                <a:solidFill>
                  <a:schemeClr val="dk1"/>
                </a:solidFill>
              </a:rPr>
              <a:t> uses a logistic function to describe the likelihood that an input belongs to the positive class (vehicle). The input is categorised as a positive example if this probability is higher than a predetermined threshold, which is commonly 0.5; otherwise, it is categorised as a negative example.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